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6858000" cy="9906000" type="A4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FFFF9F"/>
    <a:srgbClr val="00FF99"/>
    <a:srgbClr val="F8C900"/>
    <a:srgbClr val="E8B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83" autoAdjust="0"/>
    <p:restoredTop sz="90929"/>
  </p:normalViewPr>
  <p:slideViewPr>
    <p:cSldViewPr>
      <p:cViewPr>
        <p:scale>
          <a:sx n="100" d="100"/>
          <a:sy n="100" d="100"/>
        </p:scale>
        <p:origin x="-2814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wmf"/><Relationship Id="rId7" Type="http://schemas.openxmlformats.org/officeDocument/2006/relationships/image" Target="../media/image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t" anchorCtr="0" compatLnSpc="1">
            <a:prstTxWarp prst="textNoShape">
              <a:avLst/>
            </a:prstTxWarp>
          </a:bodyPr>
          <a:lstStyle>
            <a:lvl1pPr defTabSz="98901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b" anchorCtr="0" compatLnSpc="1">
            <a:prstTxWarp prst="textNoShape">
              <a:avLst/>
            </a:prstTxWarp>
          </a:bodyPr>
          <a:lstStyle>
            <a:lvl1pPr defTabSz="98901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200"/>
            </a:lvl1pPr>
          </a:lstStyle>
          <a:p>
            <a:pPr>
              <a:defRPr/>
            </a:pPr>
            <a:fld id="{AEA8D811-67F2-4EAB-A1F9-DB76EFB4DD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922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7C53-FE4F-464A-BACC-7E4DA18EF6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C2F3-8564-4F05-B481-DEA5730CD7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A02E-EE3B-484C-82D8-90762F32F9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5F52-390D-419C-85AA-1F35483950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00C4-F5B9-42C4-AD84-B1300C9D38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A7C5-BBE5-42C9-89C6-4379DD317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A27FB-6EBF-4437-982F-8BF11E0987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7FDB-5BE0-4D51-A083-80E48714D2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F97B-2F49-4F41-947D-CDD4F1E985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665A-3468-4256-A854-9AACAB90C7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FD75-A677-4C7D-A177-54AEA159DC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3A5F33-0017-4B9F-AE11-CE5AB6750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3505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 b="1" dirty="0">
                <a:latin typeface="Cambria" panose="02040503050406030204" pitchFamily="18" charset="0"/>
              </a:rPr>
              <a:t>Università degli Studi di Pavia</a:t>
            </a:r>
          </a:p>
          <a:p>
            <a:pPr algn="ctr">
              <a:spcBef>
                <a:spcPct val="50000"/>
              </a:spcBef>
            </a:pPr>
            <a:r>
              <a:rPr lang="it-IT" altLang="it-IT" sz="1400" b="1" dirty="0" smtClean="0">
                <a:latin typeface="Cambria" panose="02040503050406030204" pitchFamily="18" charset="0"/>
              </a:rPr>
              <a:t>Servizio di Prevenzione e Protezione</a:t>
            </a:r>
            <a:endParaRPr lang="it-IT" altLang="it-IT" sz="1400" b="1" dirty="0">
              <a:latin typeface="Cambria" panose="02040503050406030204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01341" y="1021516"/>
            <a:ext cx="3810000" cy="7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dirty="0" smtClean="0">
                <a:latin typeface="Cambria" panose="02040503050406030204" pitchFamily="18" charset="0"/>
              </a:rPr>
              <a:t>Dipartimento XXX</a:t>
            </a:r>
          </a:p>
          <a:p>
            <a:pPr algn="ctr"/>
            <a:r>
              <a:rPr lang="it-IT" altLang="it-IT" sz="2000" dirty="0" smtClean="0">
                <a:latin typeface="Cambria" panose="02040503050406030204" pitchFamily="18" charset="0"/>
              </a:rPr>
              <a:t>Sezione XXX</a:t>
            </a:r>
            <a:endParaRPr lang="it-IT" altLang="it-IT" sz="2000" dirty="0">
              <a:latin typeface="Cambria" panose="02040503050406030204" pitchFamily="18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>
                <a:latin typeface="Cambria" panose="02040503050406030204" pitchFamily="18" charset="0"/>
              </a:rPr>
              <a:t>LABORATORIO:</a:t>
            </a:r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0" y="37973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Cambria" panose="02040503050406030204" pitchFamily="18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0" y="536575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Cambria" panose="02040503050406030204" pitchFamily="18" charset="0"/>
            </a:endParaRPr>
          </a:p>
        </p:txBody>
      </p:sp>
      <p:graphicFrame>
        <p:nvGraphicFramePr>
          <p:cNvPr id="2264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6773465"/>
              </p:ext>
            </p:extLst>
          </p:nvPr>
        </p:nvGraphicFramePr>
        <p:xfrm>
          <a:off x="228600" y="7924800"/>
          <a:ext cx="6324600" cy="1420813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1447800"/>
                <a:gridCol w="1828800"/>
                <a:gridCol w="1524000"/>
              </a:tblGrid>
              <a:tr h="5064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Numeri utili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VVF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Soccorso sanitario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Centro Antiveleni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Servizio prevenzione e protezione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Area Servizi Tecnici-Logistici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0382/24444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0382/984827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0382/984900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9" name="Picture 101" descr="acces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79850"/>
            <a:ext cx="9779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03" descr="guan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5" y="3879850"/>
            <a:ext cx="10334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105"/>
          <p:cNvSpPr txBox="1">
            <a:spLocks noChangeArrowheads="1"/>
          </p:cNvSpPr>
          <p:nvPr/>
        </p:nvSpPr>
        <p:spPr bwMode="auto">
          <a:xfrm>
            <a:off x="0" y="5529263"/>
            <a:ext cx="6858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>
                <a:latin typeface="Cambria" panose="02040503050406030204" pitchFamily="18" charset="0"/>
              </a:rPr>
              <a:t>Responsabile dell’attività di didattica e di ricerca:</a:t>
            </a:r>
          </a:p>
          <a:p>
            <a:pPr>
              <a:spcBef>
                <a:spcPct val="50000"/>
              </a:spcBef>
            </a:pPr>
            <a:r>
              <a:rPr lang="it-IT" altLang="it-IT" sz="1600" b="1" i="1">
                <a:latin typeface="Cambria" panose="02040503050406030204" pitchFamily="18" charset="0"/>
              </a:rPr>
              <a:t>Prof. XXX - Dott. YYYY</a:t>
            </a:r>
          </a:p>
          <a:p>
            <a:pPr>
              <a:spcBef>
                <a:spcPct val="50000"/>
              </a:spcBef>
            </a:pPr>
            <a:endParaRPr lang="it-IT" altLang="it-IT" sz="1600" b="1" i="1">
              <a:latin typeface="Cambria" panose="02040503050406030204" pitchFamily="18" charset="0"/>
            </a:endParaRPr>
          </a:p>
        </p:txBody>
      </p:sp>
      <p:sp>
        <p:nvSpPr>
          <p:cNvPr id="2082" name="Text Box 113"/>
          <p:cNvSpPr txBox="1">
            <a:spLocks noChangeArrowheads="1"/>
          </p:cNvSpPr>
          <p:nvPr/>
        </p:nvSpPr>
        <p:spPr bwMode="auto">
          <a:xfrm>
            <a:off x="228600" y="276225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b="1" dirty="0" smtClean="0">
                <a:latin typeface="Cambria" panose="02040503050406030204" pitchFamily="18" charset="0"/>
              </a:rPr>
              <a:t>NOME LABORATORIO</a:t>
            </a:r>
            <a:endParaRPr lang="it-IT" altLang="it-IT" sz="1600" b="1" dirty="0">
              <a:latin typeface="Cambria" panose="02040503050406030204" pitchFamily="18" charset="0"/>
            </a:endParaRPr>
          </a:p>
        </p:txBody>
      </p:sp>
      <p:sp>
        <p:nvSpPr>
          <p:cNvPr id="2083" name="Text Box 118"/>
          <p:cNvSpPr txBox="1">
            <a:spLocks noChangeArrowheads="1"/>
          </p:cNvSpPr>
          <p:nvPr/>
        </p:nvSpPr>
        <p:spPr bwMode="auto">
          <a:xfrm>
            <a:off x="4149081" y="5886450"/>
            <a:ext cx="2513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 b="1" dirty="0">
                <a:latin typeface="Cambria" panose="02040503050406030204" pitchFamily="18" charset="0"/>
              </a:rPr>
              <a:t>0382  98zzzz </a:t>
            </a:r>
            <a:r>
              <a:rPr lang="it-IT" altLang="it-IT" sz="1400" b="1" dirty="0" smtClean="0">
                <a:latin typeface="Cambria" panose="02040503050406030204" pitchFamily="18" charset="0"/>
              </a:rPr>
              <a:t>/98zzzz</a:t>
            </a:r>
            <a:endParaRPr lang="it-IT" altLang="it-IT" sz="1400" b="1" dirty="0">
              <a:latin typeface="Cambria" panose="02040503050406030204" pitchFamily="18" charset="0"/>
            </a:endParaRPr>
          </a:p>
        </p:txBody>
      </p:sp>
      <p:sp>
        <p:nvSpPr>
          <p:cNvPr id="2085" name="Rectangle 125"/>
          <p:cNvSpPr>
            <a:spLocks noChangeArrowheads="1"/>
          </p:cNvSpPr>
          <p:nvPr/>
        </p:nvSpPr>
        <p:spPr bwMode="auto">
          <a:xfrm>
            <a:off x="304800" y="3429000"/>
            <a:ext cx="1066800" cy="299864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>
                <a:latin typeface="Cambria" panose="02040503050406030204" pitchFamily="18" charset="0"/>
              </a:rPr>
              <a:t>R</a:t>
            </a:r>
          </a:p>
        </p:txBody>
      </p:sp>
      <p:sp>
        <p:nvSpPr>
          <p:cNvPr id="2086" name="Rectangle 127"/>
          <p:cNvSpPr>
            <a:spLocks noChangeArrowheads="1"/>
          </p:cNvSpPr>
          <p:nvPr/>
        </p:nvSpPr>
        <p:spPr bwMode="auto">
          <a:xfrm>
            <a:off x="1371600" y="3429000"/>
            <a:ext cx="1066800" cy="299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>
                <a:latin typeface="Cambria" panose="02040503050406030204" pitchFamily="18" charset="0"/>
              </a:rPr>
              <a:t>D</a:t>
            </a:r>
          </a:p>
        </p:txBody>
      </p:sp>
      <p:sp>
        <p:nvSpPr>
          <p:cNvPr id="2087" name="Rectangle 128"/>
          <p:cNvSpPr>
            <a:spLocks noChangeArrowheads="1"/>
          </p:cNvSpPr>
          <p:nvPr/>
        </p:nvSpPr>
        <p:spPr bwMode="auto">
          <a:xfrm>
            <a:off x="2438400" y="3429000"/>
            <a:ext cx="1066800" cy="299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dirty="0">
                <a:latin typeface="Cambria" panose="02040503050406030204" pitchFamily="18" charset="0"/>
              </a:rPr>
              <a:t>S</a:t>
            </a:r>
          </a:p>
        </p:txBody>
      </p:sp>
      <p:pic>
        <p:nvPicPr>
          <p:cNvPr id="2089" name="Picture 1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0461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0" name="Rectangle 198"/>
          <p:cNvSpPr>
            <a:spLocks noChangeArrowheads="1"/>
          </p:cNvSpPr>
          <p:nvPr/>
        </p:nvSpPr>
        <p:spPr bwMode="auto">
          <a:xfrm>
            <a:off x="76200" y="57912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latin typeface="Cambria" panose="02040503050406030204" pitchFamily="18" charset="0"/>
            </a:endParaRPr>
          </a:p>
        </p:txBody>
      </p:sp>
      <p:sp>
        <p:nvSpPr>
          <p:cNvPr id="2091" name="Rectangle 199"/>
          <p:cNvSpPr>
            <a:spLocks noChangeArrowheads="1"/>
          </p:cNvSpPr>
          <p:nvPr/>
        </p:nvSpPr>
        <p:spPr bwMode="auto">
          <a:xfrm>
            <a:off x="76200" y="6629400"/>
            <a:ext cx="6629400" cy="9159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latin typeface="Cambria" panose="02040503050406030204" pitchFamily="18" charset="0"/>
            </a:endParaRPr>
          </a:p>
        </p:txBody>
      </p:sp>
      <p:sp>
        <p:nvSpPr>
          <p:cNvPr id="2092" name="Text Box 209"/>
          <p:cNvSpPr txBox="1">
            <a:spLocks noChangeArrowheads="1"/>
          </p:cNvSpPr>
          <p:nvPr/>
        </p:nvSpPr>
        <p:spPr bwMode="auto">
          <a:xfrm>
            <a:off x="0" y="6392863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>
                <a:latin typeface="Cambria" panose="02040503050406030204" pitchFamily="18" charset="0"/>
              </a:rPr>
              <a:t>Operatori abitualmente presenti:</a:t>
            </a:r>
          </a:p>
        </p:txBody>
      </p:sp>
      <p:graphicFrame>
        <p:nvGraphicFramePr>
          <p:cNvPr id="2093" name="Object 2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3796123"/>
              </p:ext>
            </p:extLst>
          </p:nvPr>
        </p:nvGraphicFramePr>
        <p:xfrm>
          <a:off x="5661025" y="2576513"/>
          <a:ext cx="968375" cy="847725"/>
        </p:xfrm>
        <a:graphic>
          <a:graphicData uri="http://schemas.openxmlformats.org/presentationml/2006/ole">
            <p:oleObj spid="_x0000_s2099" name="CorelDRAW" r:id="rId6" imgW="8682840" imgH="7607160" progId="">
              <p:embed/>
            </p:oleObj>
          </a:graphicData>
        </a:graphic>
      </p:graphicFrame>
      <p:pic>
        <p:nvPicPr>
          <p:cNvPr id="2094" name="Picture 2067" descr="Pericolo gener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500" y="2547938"/>
            <a:ext cx="1041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2" descr="Vietato fumare o usare fiamme libe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3886200"/>
            <a:ext cx="9953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6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5941767"/>
              </p:ext>
            </p:extLst>
          </p:nvPr>
        </p:nvGraphicFramePr>
        <p:xfrm>
          <a:off x="2438400" y="3895725"/>
          <a:ext cx="947738" cy="949325"/>
        </p:xfrm>
        <a:graphic>
          <a:graphicData uri="http://schemas.openxmlformats.org/presentationml/2006/ole">
            <p:oleObj spid="_x0000_s2100" name="CorelDRAW" r:id="rId9" imgW="914400" imgH="914400" progId="">
              <p:embed/>
            </p:oleObj>
          </a:graphicData>
        </a:graphic>
      </p:graphicFrame>
      <p:pic>
        <p:nvPicPr>
          <p:cNvPr id="2097" name="Picture 55" descr="Protezione obbligatoria del corp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1938" y="3890963"/>
            <a:ext cx="9842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Note alla compilazione del cartello segnaletico per i laboratori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6019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Denominazione della Struttura universitaria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dei pericoli prevalenti nel laboratorio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Denominazione del laboratorio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tipologia di laboratorio (R=ricerca; D=didattica; S=servizio)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dei principali obblighi da rispettare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Responsabile di laboratorio/Responsabile delle attività e recapito telefonico interno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degli operatori abitualmente presenti nel laboratorio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50"/>
          <p:cNvSpPr txBox="1">
            <a:spLocks noChangeArrowheads="1"/>
          </p:cNvSpPr>
          <p:nvPr/>
        </p:nvSpPr>
        <p:spPr bwMode="auto">
          <a:xfrm>
            <a:off x="457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Segnaletica di pericolo</a:t>
            </a:r>
          </a:p>
        </p:txBody>
      </p:sp>
      <p:graphicFrame>
        <p:nvGraphicFramePr>
          <p:cNvPr id="4099" name="Object 2051"/>
          <p:cNvGraphicFramePr>
            <a:graphicFrameLocks noChangeAspect="1"/>
          </p:cNvGraphicFramePr>
          <p:nvPr/>
        </p:nvGraphicFramePr>
        <p:xfrm>
          <a:off x="381000" y="5410200"/>
          <a:ext cx="609600" cy="534988"/>
        </p:xfrm>
        <a:graphic>
          <a:graphicData uri="http://schemas.openxmlformats.org/presentationml/2006/ole">
            <p:oleObj spid="_x0000_s4129" name="CorelDRAW" r:id="rId3" imgW="2749296" imgH="2410968" progId="">
              <p:embed/>
            </p:oleObj>
          </a:graphicData>
        </a:graphic>
      </p:graphicFrame>
      <p:graphicFrame>
        <p:nvGraphicFramePr>
          <p:cNvPr id="4100" name="Object 2052"/>
          <p:cNvGraphicFramePr>
            <a:graphicFrameLocks noChangeAspect="1"/>
          </p:cNvGraphicFramePr>
          <p:nvPr/>
        </p:nvGraphicFramePr>
        <p:xfrm>
          <a:off x="381000" y="2286000"/>
          <a:ext cx="609600" cy="534988"/>
        </p:xfrm>
        <a:graphic>
          <a:graphicData uri="http://schemas.openxmlformats.org/presentationml/2006/ole">
            <p:oleObj spid="_x0000_s4130" name="CorelDRAW" r:id="rId4" imgW="2749296" imgH="2410968" progId="">
              <p:embed/>
            </p:oleObj>
          </a:graphicData>
        </a:graphic>
      </p:graphicFrame>
      <p:graphicFrame>
        <p:nvGraphicFramePr>
          <p:cNvPr id="4101" name="Object 2053"/>
          <p:cNvGraphicFramePr>
            <a:graphicFrameLocks noChangeAspect="1"/>
          </p:cNvGraphicFramePr>
          <p:nvPr/>
        </p:nvGraphicFramePr>
        <p:xfrm>
          <a:off x="381000" y="6096000"/>
          <a:ext cx="609600" cy="534988"/>
        </p:xfrm>
        <a:graphic>
          <a:graphicData uri="http://schemas.openxmlformats.org/presentationml/2006/ole">
            <p:oleObj spid="_x0000_s4131" name="CorelDRAW" r:id="rId5" imgW="2749296" imgH="2410968" progId="">
              <p:embed/>
            </p:oleObj>
          </a:graphicData>
        </a:graphic>
      </p:graphicFrame>
      <p:graphicFrame>
        <p:nvGraphicFramePr>
          <p:cNvPr id="4102" name="Object 2054"/>
          <p:cNvGraphicFramePr>
            <a:graphicFrameLocks noChangeAspect="1"/>
          </p:cNvGraphicFramePr>
          <p:nvPr/>
        </p:nvGraphicFramePr>
        <p:xfrm>
          <a:off x="381000" y="3505200"/>
          <a:ext cx="609600" cy="534988"/>
        </p:xfrm>
        <a:graphic>
          <a:graphicData uri="http://schemas.openxmlformats.org/presentationml/2006/ole">
            <p:oleObj spid="_x0000_s4132" name="CorelDRAW" r:id="rId6" imgW="2749296" imgH="2410968" progId="">
              <p:embed/>
            </p:oleObj>
          </a:graphicData>
        </a:graphic>
      </p:graphicFrame>
      <p:graphicFrame>
        <p:nvGraphicFramePr>
          <p:cNvPr id="4103" name="Object 2056"/>
          <p:cNvGraphicFramePr>
            <a:graphicFrameLocks noChangeAspect="1"/>
          </p:cNvGraphicFramePr>
          <p:nvPr/>
        </p:nvGraphicFramePr>
        <p:xfrm>
          <a:off x="381000" y="4114800"/>
          <a:ext cx="609600" cy="534988"/>
        </p:xfrm>
        <a:graphic>
          <a:graphicData uri="http://schemas.openxmlformats.org/presentationml/2006/ole">
            <p:oleObj spid="_x0000_s4133" name="CorelDRAW" r:id="rId7" imgW="2749296" imgH="2410968" progId="">
              <p:embed/>
            </p:oleObj>
          </a:graphicData>
        </a:graphic>
      </p:graphicFrame>
      <p:graphicFrame>
        <p:nvGraphicFramePr>
          <p:cNvPr id="4104" name="Object 2057"/>
          <p:cNvGraphicFramePr>
            <a:graphicFrameLocks noChangeAspect="1"/>
          </p:cNvGraphicFramePr>
          <p:nvPr/>
        </p:nvGraphicFramePr>
        <p:xfrm>
          <a:off x="381000" y="1676400"/>
          <a:ext cx="609600" cy="536575"/>
        </p:xfrm>
        <a:graphic>
          <a:graphicData uri="http://schemas.openxmlformats.org/presentationml/2006/ole">
            <p:oleObj spid="_x0000_s4134" name="CorelDRAW" r:id="rId8" imgW="973015" imgH="855785" progId="">
              <p:embed/>
            </p:oleObj>
          </a:graphicData>
        </a:graphic>
      </p:graphicFrame>
      <p:sp>
        <p:nvSpPr>
          <p:cNvPr id="4105" name="Rectangle 2065"/>
          <p:cNvSpPr>
            <a:spLocks noChangeArrowheads="1"/>
          </p:cNvSpPr>
          <p:nvPr/>
        </p:nvSpPr>
        <p:spPr bwMode="auto">
          <a:xfrm>
            <a:off x="0" y="40163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4106" name="Picture 2067" descr="Pericolo gener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6781800"/>
            <a:ext cx="609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2079"/>
          <p:cNvSpPr>
            <a:spLocks noChangeArrowheads="1"/>
          </p:cNvSpPr>
          <p:nvPr/>
        </p:nvSpPr>
        <p:spPr bwMode="auto">
          <a:xfrm>
            <a:off x="0" y="3962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4108" name="Rectangle 2086"/>
          <p:cNvSpPr>
            <a:spLocks noChangeArrowheads="1"/>
          </p:cNvSpPr>
          <p:nvPr/>
        </p:nvSpPr>
        <p:spPr bwMode="auto">
          <a:xfrm>
            <a:off x="0" y="3962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4109" name="Text Box 2093"/>
          <p:cNvSpPr txBox="1">
            <a:spLocks noChangeArrowheads="1"/>
          </p:cNvSpPr>
          <p:nvPr/>
        </p:nvSpPr>
        <p:spPr bwMode="auto">
          <a:xfrm>
            <a:off x="1371600" y="5486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Agenti criogeni – basse temperature</a:t>
            </a:r>
          </a:p>
        </p:txBody>
      </p:sp>
      <p:sp>
        <p:nvSpPr>
          <p:cNvPr id="4110" name="Text Box 2094"/>
          <p:cNvSpPr txBox="1">
            <a:spLocks noChangeArrowheads="1"/>
          </p:cNvSpPr>
          <p:nvPr/>
        </p:nvSpPr>
        <p:spPr bwMode="auto">
          <a:xfrm>
            <a:off x="1371600" y="2438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Radiazioni ionizzanti</a:t>
            </a:r>
          </a:p>
        </p:txBody>
      </p:sp>
      <p:sp>
        <p:nvSpPr>
          <p:cNvPr id="4111" name="Text Box 2095"/>
          <p:cNvSpPr txBox="1">
            <a:spLocks noChangeArrowheads="1"/>
          </p:cNvSpPr>
          <p:nvPr/>
        </p:nvSpPr>
        <p:spPr bwMode="auto">
          <a:xfrm>
            <a:off x="1371600" y="18288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Agenti biologici</a:t>
            </a:r>
          </a:p>
        </p:txBody>
      </p:sp>
      <p:sp>
        <p:nvSpPr>
          <p:cNvPr id="4112" name="Text Box 2096"/>
          <p:cNvSpPr txBox="1">
            <a:spLocks noChangeArrowheads="1"/>
          </p:cNvSpPr>
          <p:nvPr/>
        </p:nvSpPr>
        <p:spPr bwMode="auto">
          <a:xfrm>
            <a:off x="1371600" y="61722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Officina meccanica - Organi in movimento</a:t>
            </a:r>
          </a:p>
        </p:txBody>
      </p:sp>
      <p:sp>
        <p:nvSpPr>
          <p:cNvPr id="4113" name="Text Box 2097"/>
          <p:cNvSpPr txBox="1">
            <a:spLocks noChangeArrowheads="1"/>
          </p:cNvSpPr>
          <p:nvPr/>
        </p:nvSpPr>
        <p:spPr bwMode="auto">
          <a:xfrm>
            <a:off x="1371600" y="3581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Laser</a:t>
            </a:r>
          </a:p>
        </p:txBody>
      </p:sp>
      <p:sp>
        <p:nvSpPr>
          <p:cNvPr id="4114" name="Text Box 2101"/>
          <p:cNvSpPr txBox="1">
            <a:spLocks noChangeArrowheads="1"/>
          </p:cNvSpPr>
          <p:nvPr/>
        </p:nvSpPr>
        <p:spPr bwMode="auto">
          <a:xfrm>
            <a:off x="1371600" y="41910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Radiazioni non ionizzanti ad alta frequenza</a:t>
            </a:r>
          </a:p>
        </p:txBody>
      </p:sp>
      <p:sp>
        <p:nvSpPr>
          <p:cNvPr id="4115" name="Text Box 2104"/>
          <p:cNvSpPr txBox="1">
            <a:spLocks noChangeArrowheads="1"/>
          </p:cNvSpPr>
          <p:nvPr/>
        </p:nvSpPr>
        <p:spPr bwMode="auto">
          <a:xfrm>
            <a:off x="1371600" y="68580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Pericolo generico</a:t>
            </a:r>
          </a:p>
        </p:txBody>
      </p:sp>
      <p:sp>
        <p:nvSpPr>
          <p:cNvPr id="4116" name="Rectangle 2105"/>
          <p:cNvSpPr>
            <a:spLocks noChangeArrowheads="1"/>
          </p:cNvSpPr>
          <p:nvPr/>
        </p:nvSpPr>
        <p:spPr bwMode="auto">
          <a:xfrm>
            <a:off x="0" y="40163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4117" name="Picture 2107" descr="Campo magnetico intens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724400"/>
            <a:ext cx="60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2112"/>
          <p:cNvSpPr txBox="1">
            <a:spLocks noChangeArrowheads="1"/>
          </p:cNvSpPr>
          <p:nvPr/>
        </p:nvSpPr>
        <p:spPr bwMode="auto">
          <a:xfrm>
            <a:off x="1371600" y="48006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Campi magnetici intensi</a:t>
            </a:r>
          </a:p>
        </p:txBody>
      </p:sp>
      <p:graphicFrame>
        <p:nvGraphicFramePr>
          <p:cNvPr id="4119" name="Object 2113"/>
          <p:cNvGraphicFramePr>
            <a:graphicFrameLocks noChangeAspect="1"/>
          </p:cNvGraphicFramePr>
          <p:nvPr/>
        </p:nvGraphicFramePr>
        <p:xfrm>
          <a:off x="381000" y="1066800"/>
          <a:ext cx="609600" cy="533400"/>
        </p:xfrm>
        <a:graphic>
          <a:graphicData uri="http://schemas.openxmlformats.org/presentationml/2006/ole">
            <p:oleObj spid="_x0000_s4135" name="CorelDRAW" r:id="rId11" imgW="8682840" imgH="7607160" progId="">
              <p:embed/>
            </p:oleObj>
          </a:graphicData>
        </a:graphic>
      </p:graphicFrame>
      <p:graphicFrame>
        <p:nvGraphicFramePr>
          <p:cNvPr id="4120" name="Object 2114"/>
          <p:cNvGraphicFramePr>
            <a:graphicFrameLocks noChangeAspect="1"/>
          </p:cNvGraphicFramePr>
          <p:nvPr/>
        </p:nvGraphicFramePr>
        <p:xfrm>
          <a:off x="381000" y="2895600"/>
          <a:ext cx="762000" cy="546100"/>
        </p:xfrm>
        <a:graphic>
          <a:graphicData uri="http://schemas.openxmlformats.org/presentationml/2006/ole">
            <p:oleObj spid="_x0000_s4136" name="Fotografia Photo Editor" r:id="rId12" imgW="20809524" imgH="14895238" progId="">
              <p:embed/>
            </p:oleObj>
          </a:graphicData>
        </a:graphic>
      </p:graphicFrame>
      <p:sp>
        <p:nvSpPr>
          <p:cNvPr id="4121" name="Text Box 2115"/>
          <p:cNvSpPr txBox="1">
            <a:spLocks noChangeArrowheads="1"/>
          </p:cNvSpPr>
          <p:nvPr/>
        </p:nvSpPr>
        <p:spPr bwMode="auto">
          <a:xfrm>
            <a:off x="1371600" y="12192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Agenti chimici pericolosi</a:t>
            </a:r>
          </a:p>
        </p:txBody>
      </p:sp>
      <p:sp>
        <p:nvSpPr>
          <p:cNvPr id="4122" name="Text Box 2117"/>
          <p:cNvSpPr txBox="1">
            <a:spLocks noChangeArrowheads="1"/>
          </p:cNvSpPr>
          <p:nvPr/>
        </p:nvSpPr>
        <p:spPr bwMode="auto">
          <a:xfrm>
            <a:off x="1371600" y="29718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Atmosfere potenzialmente esplosive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etato fumare o usare fiamme lib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Segnaletica di divieto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25" name="Picture 6" descr="Divieto di accesso alle persone non autorizz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27" name="Picture 13" descr="Protezione obbligatoria degli occ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29" name="Picture 20" descr="Protezione obbligatoria delle vie respirator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400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25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31" name="Picture 27" descr="Protezione obbligatoria del vis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32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33" name="Picture 34" descr="Guanti di protezione obbligator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7162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39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35" name="Picture 41" descr="Calzature di sicurezza obbligator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48" descr="Protezione obbligatoria dell'udi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7848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55" descr="Protezione obbligatoria del corp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8534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62" descr="Protezione individuale obbligatoria contro le cadu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9144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67"/>
          <p:cNvSpPr txBox="1">
            <a:spLocks noChangeArrowheads="1"/>
          </p:cNvSpPr>
          <p:nvPr/>
        </p:nvSpPr>
        <p:spPr bwMode="auto">
          <a:xfrm>
            <a:off x="1295400" y="1066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fumare o utilizzare fiamme libere</a:t>
            </a:r>
          </a:p>
        </p:txBody>
      </p:sp>
      <p:sp>
        <p:nvSpPr>
          <p:cNvPr id="5140" name="Text Box 68"/>
          <p:cNvSpPr txBox="1">
            <a:spLocks noChangeArrowheads="1"/>
          </p:cNvSpPr>
          <p:nvPr/>
        </p:nvSpPr>
        <p:spPr bwMode="auto">
          <a:xfrm>
            <a:off x="1295400" y="1752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l’accesso alle persone non autorizzate</a:t>
            </a:r>
          </a:p>
        </p:txBody>
      </p:sp>
      <p:sp>
        <p:nvSpPr>
          <p:cNvPr id="5141" name="Text Box 69"/>
          <p:cNvSpPr txBox="1">
            <a:spLocks noChangeArrowheads="1"/>
          </p:cNvSpPr>
          <p:nvPr/>
        </p:nvSpPr>
        <p:spPr bwMode="auto">
          <a:xfrm>
            <a:off x="1447800" y="4495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degli occhi</a:t>
            </a:r>
          </a:p>
        </p:txBody>
      </p:sp>
      <p:sp>
        <p:nvSpPr>
          <p:cNvPr id="5142" name="Text Box 71"/>
          <p:cNvSpPr txBox="1">
            <a:spLocks noChangeArrowheads="1"/>
          </p:cNvSpPr>
          <p:nvPr/>
        </p:nvSpPr>
        <p:spPr bwMode="auto">
          <a:xfrm>
            <a:off x="1447800" y="5181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 viso</a:t>
            </a:r>
          </a:p>
        </p:txBody>
      </p:sp>
      <p:sp>
        <p:nvSpPr>
          <p:cNvPr id="5143" name="Text Box 72"/>
          <p:cNvSpPr txBox="1">
            <a:spLocks noChangeArrowheads="1"/>
          </p:cNvSpPr>
          <p:nvPr/>
        </p:nvSpPr>
        <p:spPr bwMode="auto">
          <a:xfrm>
            <a:off x="1447800" y="57912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dei piedi</a:t>
            </a:r>
          </a:p>
        </p:txBody>
      </p:sp>
      <p:sp>
        <p:nvSpPr>
          <p:cNvPr id="5144" name="Text Box 73"/>
          <p:cNvSpPr txBox="1">
            <a:spLocks noChangeArrowheads="1"/>
          </p:cNvSpPr>
          <p:nvPr/>
        </p:nvSpPr>
        <p:spPr bwMode="auto">
          <a:xfrm>
            <a:off x="1447800" y="65532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delle vie respiratorie</a:t>
            </a:r>
          </a:p>
        </p:txBody>
      </p:sp>
      <p:sp>
        <p:nvSpPr>
          <p:cNvPr id="5145" name="Text Box 74"/>
          <p:cNvSpPr txBox="1">
            <a:spLocks noChangeArrowheads="1"/>
          </p:cNvSpPr>
          <p:nvPr/>
        </p:nvSpPr>
        <p:spPr bwMode="auto">
          <a:xfrm>
            <a:off x="1447800" y="7162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delle mani</a:t>
            </a:r>
          </a:p>
        </p:txBody>
      </p:sp>
      <p:sp>
        <p:nvSpPr>
          <p:cNvPr id="5146" name="Text Box 75"/>
          <p:cNvSpPr txBox="1">
            <a:spLocks noChangeArrowheads="1"/>
          </p:cNvSpPr>
          <p:nvPr/>
        </p:nvSpPr>
        <p:spPr bwMode="auto">
          <a:xfrm>
            <a:off x="1447800" y="7924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dell’udito</a:t>
            </a:r>
          </a:p>
        </p:txBody>
      </p:sp>
      <p:sp>
        <p:nvSpPr>
          <p:cNvPr id="5147" name="Text Box 76"/>
          <p:cNvSpPr txBox="1">
            <a:spLocks noChangeArrowheads="1"/>
          </p:cNvSpPr>
          <p:nvPr/>
        </p:nvSpPr>
        <p:spPr bwMode="auto">
          <a:xfrm>
            <a:off x="1447800" y="8610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 corpo</a:t>
            </a:r>
          </a:p>
        </p:txBody>
      </p:sp>
      <p:sp>
        <p:nvSpPr>
          <p:cNvPr id="5148" name="Text Box 78"/>
          <p:cNvSpPr txBox="1">
            <a:spLocks noChangeArrowheads="1"/>
          </p:cNvSpPr>
          <p:nvPr/>
        </p:nvSpPr>
        <p:spPr bwMode="auto">
          <a:xfrm>
            <a:off x="1447800" y="92202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Utilizzo obbligatorio di dispositivi anticaduta</a:t>
            </a:r>
          </a:p>
        </p:txBody>
      </p:sp>
      <p:graphicFrame>
        <p:nvGraphicFramePr>
          <p:cNvPr id="5149" name="Object 79"/>
          <p:cNvGraphicFramePr>
            <a:graphicFrameLocks noChangeAspect="1"/>
          </p:cNvGraphicFramePr>
          <p:nvPr/>
        </p:nvGraphicFramePr>
        <p:xfrm>
          <a:off x="457200" y="2438400"/>
          <a:ext cx="608013" cy="609600"/>
        </p:xfrm>
        <a:graphic>
          <a:graphicData uri="http://schemas.openxmlformats.org/presentationml/2006/ole">
            <p:oleObj spid="_x0000_s5153" name="CorelDRAW" r:id="rId13" imgW="914400" imgH="914400" progId="">
              <p:embed/>
            </p:oleObj>
          </a:graphicData>
        </a:graphic>
      </p:graphicFrame>
      <p:graphicFrame>
        <p:nvGraphicFramePr>
          <p:cNvPr id="5150" name="Object 81"/>
          <p:cNvGraphicFramePr>
            <a:graphicFrameLocks noChangeAspect="1"/>
          </p:cNvGraphicFramePr>
          <p:nvPr/>
        </p:nvGraphicFramePr>
        <p:xfrm>
          <a:off x="457200" y="3124200"/>
          <a:ext cx="609600" cy="609600"/>
        </p:xfrm>
        <a:graphic>
          <a:graphicData uri="http://schemas.openxmlformats.org/presentationml/2006/ole">
            <p:oleObj spid="_x0000_s5154" name="CorelDRAW" r:id="rId14" imgW="914400" imgH="914400" progId="">
              <p:embed/>
            </p:oleObj>
          </a:graphicData>
        </a:graphic>
      </p:graphicFrame>
      <p:sp>
        <p:nvSpPr>
          <p:cNvPr id="5151" name="Text Box 82"/>
          <p:cNvSpPr txBox="1">
            <a:spLocks noChangeArrowheads="1"/>
          </p:cNvSpPr>
          <p:nvPr/>
        </p:nvSpPr>
        <p:spPr bwMode="auto">
          <a:xfrm>
            <a:off x="1295400" y="2514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consumare cibi o bevande</a:t>
            </a:r>
          </a:p>
        </p:txBody>
      </p:sp>
      <p:sp>
        <p:nvSpPr>
          <p:cNvPr id="5152" name="Text Box 83"/>
          <p:cNvSpPr txBox="1">
            <a:spLocks noChangeArrowheads="1"/>
          </p:cNvSpPr>
          <p:nvPr/>
        </p:nvSpPr>
        <p:spPr bwMode="auto">
          <a:xfrm>
            <a:off x="1295400" y="3276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l’accesso ai portatori di pace-maker</a:t>
            </a:r>
          </a:p>
        </p:txBody>
      </p:sp>
      <p:sp>
        <p:nvSpPr>
          <p:cNvPr id="5153" name="Text Box 84"/>
          <p:cNvSpPr txBox="1">
            <a:spLocks noChangeArrowheads="1"/>
          </p:cNvSpPr>
          <p:nvPr/>
        </p:nvSpPr>
        <p:spPr bwMode="auto">
          <a:xfrm>
            <a:off x="457200" y="3733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Segnaletica di obbligo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217</Words>
  <Application>Microsoft Office PowerPoint</Application>
  <PresentationFormat>A4 (21x29,7 cm)</PresentationFormat>
  <Paragraphs>57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Struttura predefinita</vt:lpstr>
      <vt:lpstr>CorelDRAW</vt:lpstr>
      <vt:lpstr>Fotografia Photo Editor</vt:lpstr>
      <vt:lpstr>Diapositiva 1</vt:lpstr>
      <vt:lpstr>Diapositiva 2</vt:lpstr>
      <vt:lpstr>Diapositiva 3</vt:lpstr>
      <vt:lpstr>Diapositiva 4</vt:lpstr>
    </vt:vector>
  </TitlesOfParts>
  <Company>Divisione Igiene e Sicurezza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Barbieri D</dc:creator>
  <cp:lastModifiedBy>Vecchia</cp:lastModifiedBy>
  <cp:revision>18</cp:revision>
  <dcterms:created xsi:type="dcterms:W3CDTF">2003-02-06T14:12:23Z</dcterms:created>
  <dcterms:modified xsi:type="dcterms:W3CDTF">2018-02-07T06:44:16Z</dcterms:modified>
</cp:coreProperties>
</file>